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30275213" cy="42803763"/>
  <p:notesSz cx="7772400" cy="100584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10"/>
    <p:restoredTop sz="94709"/>
  </p:normalViewPr>
  <p:slideViewPr>
    <p:cSldViewPr snapToGrid="0">
      <p:cViewPr>
        <p:scale>
          <a:sx n="30" d="100"/>
          <a:sy n="30" d="100"/>
        </p:scale>
        <p:origin x="2928" y="-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10726200" y="1001592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9938600" y="1001592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1513440" y="2298276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10726200" y="2298276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9938600" y="2298276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6960" cy="3313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;p2"/>
          <p:cNvPicPr/>
          <p:nvPr/>
        </p:nvPicPr>
        <p:blipFill>
          <a:blip r:embed="rId14"/>
          <a:stretch/>
        </p:blipFill>
        <p:spPr>
          <a:xfrm>
            <a:off x="1368000" y="756000"/>
            <a:ext cx="6478200" cy="2736000"/>
          </a:xfrm>
          <a:prstGeom prst="rect">
            <a:avLst/>
          </a:prstGeom>
          <a:ln w="0">
            <a:noFill/>
          </a:ln>
        </p:spPr>
      </p:pic>
      <p:cxnSp>
        <p:nvCxnSpPr>
          <p:cNvPr id="6" name="Google Shape;15;p2"/>
          <p:cNvCxnSpPr/>
          <p:nvPr/>
        </p:nvCxnSpPr>
        <p:spPr>
          <a:xfrm>
            <a:off x="10799640" y="1893960"/>
            <a:ext cx="17924760" cy="1800"/>
          </a:xfrm>
          <a:prstGeom prst="straightConnector1">
            <a:avLst/>
          </a:prstGeom>
          <a:ln w="9360">
            <a:solidFill>
              <a:srgbClr val="000000"/>
            </a:solidFill>
            <a:miter/>
          </a:ln>
        </p:spPr>
      </p:cxnSp>
      <p:cxnSp>
        <p:nvCxnSpPr>
          <p:cNvPr id="2" name="Google Shape;16;p2"/>
          <p:cNvCxnSpPr/>
          <p:nvPr/>
        </p:nvCxnSpPr>
        <p:spPr>
          <a:xfrm>
            <a:off x="1368000" y="4147200"/>
            <a:ext cx="27356400" cy="1800"/>
          </a:xfrm>
          <a:prstGeom prst="straightConnector1">
            <a:avLst/>
          </a:prstGeom>
          <a:ln w="19080">
            <a:solidFill>
              <a:srgbClr val="000000"/>
            </a:solidFill>
            <a:miter/>
          </a:ln>
        </p:spPr>
      </p:cxnSp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ubTitle"/>
          </p:nvPr>
        </p:nvSpPr>
        <p:spPr>
          <a:xfrm>
            <a:off x="10800000" y="2160000"/>
            <a:ext cx="5578200" cy="133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it-CH" sz="2800" b="0" strike="noStrike" spc="-1">
                <a:solidFill>
                  <a:schemeClr val="dk1"/>
                </a:solidFill>
                <a:latin typeface="Arial"/>
                <a:ea typeface="Arial"/>
              </a:rPr>
              <a:t>Student: Dylan Reid Ramelli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16971480" y="2160000"/>
            <a:ext cx="5578200" cy="133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it-CH" sz="2800" b="0" strike="noStrike" spc="-1">
                <a:solidFill>
                  <a:schemeClr val="dk1"/>
                </a:solidFill>
                <a:latin typeface="Arial"/>
                <a:ea typeface="Arial"/>
              </a:rPr>
              <a:t>Advisor: Prof Rolf Krause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/>
          </p:nvPr>
        </p:nvSpPr>
        <p:spPr>
          <a:xfrm>
            <a:off x="23142960" y="2160000"/>
            <a:ext cx="5578200" cy="1332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it-CH" sz="2800" b="0" strike="noStrike" spc="-1">
                <a:solidFill>
                  <a:schemeClr val="dk1"/>
                </a:solidFill>
                <a:latin typeface="Arial"/>
                <a:ea typeface="Arial"/>
              </a:rPr>
              <a:t>Co-Advisors: Dr Diego Rossinelli,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it-CH" sz="2800" b="0" strike="noStrike" spc="-1">
                <a:solidFill>
                  <a:schemeClr val="dk1"/>
                </a:solidFill>
                <a:latin typeface="Arial"/>
                <a:ea typeface="Arial"/>
              </a:rPr>
              <a:t>Dr Patrick Zulian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10800000" y="756000"/>
            <a:ext cx="17921160" cy="1136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it-CH" sz="4900" b="1" strike="noStrike" spc="-1">
                <a:solidFill>
                  <a:schemeClr val="dk1"/>
                </a:solidFill>
                <a:latin typeface="Arial"/>
                <a:ea typeface="Arial"/>
              </a:rPr>
              <a:t>Rotation of multidimensional signals with spectral schemes</a:t>
            </a:r>
            <a:endParaRPr lang="en-US" sz="49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" name="Google Shape;95;p14"/>
          <p:cNvPicPr/>
          <p:nvPr/>
        </p:nvPicPr>
        <p:blipFill>
          <a:blip r:embed="rId2"/>
          <a:stretch/>
        </p:blipFill>
        <p:spPr>
          <a:xfrm>
            <a:off x="1371961" y="4800599"/>
            <a:ext cx="28562044" cy="17919721"/>
          </a:xfrm>
          <a:prstGeom prst="rect">
            <a:avLst/>
          </a:prstGeom>
          <a:ln w="0">
            <a:noFill/>
          </a:ln>
        </p:spPr>
      </p:pic>
      <p:pic>
        <p:nvPicPr>
          <p:cNvPr id="46" name="Google Shape;96;p14"/>
          <p:cNvPicPr/>
          <p:nvPr/>
        </p:nvPicPr>
        <p:blipFill>
          <a:blip r:embed="rId3"/>
          <a:stretch/>
        </p:blipFill>
        <p:spPr>
          <a:xfrm>
            <a:off x="1015853" y="30355840"/>
            <a:ext cx="9107100" cy="8105577"/>
          </a:xfrm>
          <a:prstGeom prst="rect">
            <a:avLst/>
          </a:prstGeom>
          <a:ln w="0">
            <a:noFill/>
          </a:ln>
        </p:spPr>
      </p:pic>
      <p:sp>
        <p:nvSpPr>
          <p:cNvPr id="47" name="Google Shape;97;p14"/>
          <p:cNvSpPr/>
          <p:nvPr/>
        </p:nvSpPr>
        <p:spPr>
          <a:xfrm>
            <a:off x="7211846" y="22701635"/>
            <a:ext cx="15851520" cy="55399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it-CH" sz="2400" b="0" i="1" strike="noStrike" spc="-1" dirty="0">
                <a:solidFill>
                  <a:srgbClr val="000000"/>
                </a:solidFill>
                <a:latin typeface="Arial"/>
                <a:ea typeface="Arial"/>
              </a:rPr>
              <a:t>3D </a:t>
            </a:r>
            <a:r>
              <a:rPr lang="it-CH" sz="2400" i="1" spc="-1" dirty="0">
                <a:solidFill>
                  <a:srgbClr val="000000"/>
                </a:solidFill>
                <a:latin typeface="Arial"/>
                <a:ea typeface="Arial"/>
              </a:rPr>
              <a:t>section of the optic nerve</a:t>
            </a:r>
            <a:r>
              <a:rPr lang="it-CH" sz="2400" b="0" i="1" strike="noStrike" spc="-1" dirty="0">
                <a:solidFill>
                  <a:srgbClr val="000000"/>
                </a:solidFill>
                <a:latin typeface="Arial"/>
                <a:ea typeface="Arial"/>
              </a:rPr>
              <a:t>, realized with .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8" name="Picture 47"/>
          <p:cNvPicPr/>
          <p:nvPr/>
        </p:nvPicPr>
        <p:blipFill>
          <a:blip r:embed="rId4"/>
          <a:stretch/>
        </p:blipFill>
        <p:spPr>
          <a:xfrm>
            <a:off x="19202400" y="37719000"/>
            <a:ext cx="5063760" cy="3555000"/>
          </a:xfrm>
          <a:prstGeom prst="rect">
            <a:avLst/>
          </a:prstGeom>
          <a:ln w="0">
            <a:noFill/>
          </a:ln>
        </p:spPr>
      </p:pic>
      <p:sp>
        <p:nvSpPr>
          <p:cNvPr id="49" name="Rectangle 48"/>
          <p:cNvSpPr/>
          <p:nvPr/>
        </p:nvSpPr>
        <p:spPr>
          <a:xfrm>
            <a:off x="9886221" y="24296642"/>
            <a:ext cx="11199960" cy="655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Light transport of high amounts of data</a:t>
            </a:r>
            <a:endParaRPr lang="en-US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9995201" y="25280290"/>
            <a:ext cx="9828360" cy="267765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3D Perception vs. Slice.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2160"/>
              </a:spcBef>
              <a:spcAft>
                <a:spcPts val="21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Light attenuation.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Rotation of 3D signal with high performance methods.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4401800" y="36258480"/>
            <a:ext cx="14857560" cy="54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Frequency analysis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2096100" y="39555000"/>
            <a:ext cx="8227800" cy="54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Digital Filter Design / FIR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Right Arrow 52"/>
          <p:cNvSpPr/>
          <p:nvPr/>
        </p:nvSpPr>
        <p:spPr>
          <a:xfrm>
            <a:off x="12230100" y="32795524"/>
            <a:ext cx="3886200" cy="1143000"/>
          </a:xfrm>
          <a:prstGeom prst="rightArrow">
            <a:avLst>
              <a:gd name="adj1" fmla="val 50000"/>
              <a:gd name="adj2" fmla="val 91667"/>
            </a:avLst>
          </a:prstGeom>
          <a:solidFill>
            <a:srgbClr val="000000"/>
          </a:solidFill>
          <a:ln w="0">
            <a:solidFill>
              <a:srgbClr val="1F4E79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14173200" y="30075701"/>
            <a:ext cx="14401080" cy="54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Three 1D translations of data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4173200" y="28803600"/>
            <a:ext cx="14401080" cy="456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Arial"/>
              </a:rPr>
              <a:t>   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3072173" y="40099680"/>
            <a:ext cx="8000640" cy="267765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latin typeface="Arial"/>
              </a:rPr>
              <a:t>Property of DFT → Shift equivariant.</a:t>
            </a:r>
          </a:p>
          <a:p>
            <a:pPr marL="216000" indent="-216000">
              <a:lnSpc>
                <a:spcPct val="100000"/>
              </a:lnSpc>
              <a:spcBef>
                <a:spcPts val="2160"/>
              </a:spcBef>
              <a:spcAft>
                <a:spcPts val="21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latin typeface="Arial"/>
              </a:rPr>
              <a:t>Fractional Shift.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latin typeface="Arial"/>
              </a:rPr>
              <a:t>Smoothing of high frequencies, local operation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.</a:t>
            </a:r>
          </a:p>
        </p:txBody>
      </p:sp>
      <p:sp>
        <p:nvSpPr>
          <p:cNvPr id="58" name="Rectangle 57"/>
          <p:cNvSpPr/>
          <p:nvPr/>
        </p:nvSpPr>
        <p:spPr>
          <a:xfrm>
            <a:off x="1656147" y="38764301"/>
            <a:ext cx="6400440" cy="34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i="1" strike="noStrike" spc="-1" dirty="0">
                <a:solidFill>
                  <a:srgbClr val="000000"/>
                </a:solidFill>
                <a:latin typeface="Arial"/>
              </a:rPr>
              <a:t>Three-pass rotation, Michael Unser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TextBox 59"/>
              <p:cNvSpPr txBox="1"/>
              <p:nvPr/>
            </p:nvSpPr>
            <p:spPr>
              <a:xfrm>
                <a:off x="16820099" y="30807601"/>
                <a:ext cx="10659197" cy="3323778"/>
              </a:xfrm>
              <a:prstGeom prst="rect">
                <a:avLst/>
              </a:prstGeom>
              <a:noFill/>
              <a:ln w="0">
                <a:noFill/>
              </a:ln>
            </p:spPr>
            <p:txBody>
              <a:bodyPr lIns="90000" tIns="45000" rIns="90000" bIns="45000" anchor="t">
                <a:no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b="0" strike="noStrike" spc="-1" dirty="0">
                    <a:solidFill>
                      <a:srgbClr val="000000"/>
                    </a:solidFill>
                    <a:latin typeface="Arial"/>
                  </a:rPr>
                  <a:t>1D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translations</m:t>
                    </m:r>
                    <m:r>
                      <a:rPr lang="en-US" sz="3200" b="0" i="0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3200" b="0" i="1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d>
                  </m:oMath>
                </a14:m>
                <a:r>
                  <a:rPr lang="en-US" sz="3200" spc="-1" dirty="0">
                    <a:solidFill>
                      <a:srgbClr val="000000"/>
                    </a:solidFill>
                    <a:latin typeface="Arial"/>
                    <a:ea typeface="Arial"/>
                  </a:rPr>
                  <a:t> and data </a:t>
                </a:r>
                <a14:m>
                  <m:oMath xmlns:m="http://schemas.openxmlformats.org/officeDocument/2006/math">
                    <m:r>
                      <a:rPr lang="en-US" sz="3200" b="0" i="1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Arial"/>
                      </a:rPr>
                      <m:t>𝑓</m:t>
                    </m:r>
                    <m:r>
                      <a:rPr lang="en-US" sz="3200" b="0" i="1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Arial"/>
                      </a:rPr>
                      <m:t>(</m:t>
                    </m:r>
                    <m:sSub>
                      <m:sSubPr>
                        <m:ctrlPr>
                          <a:rPr lang="en-US" sz="3200" b="0" i="1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3200" b="0" i="1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200" spc="-1" dirty="0">
                  <a:solidFill>
                    <a:srgbClr val="000000"/>
                  </a:solidFill>
                  <a:latin typeface="Arial"/>
                  <a:ea typeface="Arial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3200" b="0" i="1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3200" b="0" i="1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nary>
                      <m:naryPr>
                        <m:chr m:val="∑"/>
                        <m:supHide m:val="on"/>
                        <m:ctrlP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3200" b="0" i="1" strike="noStrike" spc="-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trike="noStrike" spc="-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3200" b="0" i="1" strike="noStrike" spc="-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sz="3200" b="0" i="1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3200" b="0" i="1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3200" b="0" i="1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sz="3200" b="0" i="1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sSub>
                      <m:sSubPr>
                        <m:ctrlP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3200" b="0" i="1" strike="noStrike" spc="-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3200" b="0" i="1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sz="3200" b="0" i="1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𝐴𝑥</m:t>
                    </m:r>
                    <m:r>
                      <a:rPr lang="en-US" sz="3200" b="0" i="1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3200" b="0" i="1" strike="noStrike" spc="-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3200" b="0" strike="noStrike" spc="-1" dirty="0">
                    <a:solidFill>
                      <a:srgbClr val="000000"/>
                    </a:solidFill>
                    <a:latin typeface="Arial"/>
                  </a:rPr>
                  <a:t>, global operation.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400" b="0" strike="noStrike" spc="-1" dirty="0">
                  <a:solidFill>
                    <a:srgbClr val="000000"/>
                  </a:solidFill>
                  <a:latin typeface="Arial"/>
                </a:endParaRPr>
              </a:p>
            </p:txBody>
          </p:sp>
        </mc:Choice>
        <mc:Fallback>
          <p:sp>
            <p:nvSpPr>
              <p:cNvPr id="60" name="TextBox 5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20099" y="30807601"/>
                <a:ext cx="10659197" cy="3323778"/>
              </a:xfrm>
              <a:prstGeom prst="rect">
                <a:avLst/>
              </a:prstGeom>
              <a:blipFill>
                <a:blip r:embed="rId5"/>
                <a:stretch>
                  <a:fillRect l="-1310" t="-3802"/>
                </a:stretch>
              </a:blipFill>
              <a:ln w="0"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picture containing line, text, screenshot, plot&#10;&#10;Description automatically generated">
            <a:extLst>
              <a:ext uri="{FF2B5EF4-FFF2-40B4-BE49-F238E27FC236}">
                <a16:creationId xmlns:a16="http://schemas.microsoft.com/office/drawing/2014/main" id="{E1D7745C-EC89-5323-08A0-1539784238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4005" y="37719000"/>
            <a:ext cx="5080000" cy="3949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798903-5612-D81C-A0E9-77F347700B1E}"/>
              </a:ext>
            </a:extLst>
          </p:cNvPr>
          <p:cNvSpPr txBox="1"/>
          <p:nvPr/>
        </p:nvSpPr>
        <p:spPr>
          <a:xfrm>
            <a:off x="25164288" y="37261994"/>
            <a:ext cx="4769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All-pass vs. Low-pass</a:t>
            </a:r>
          </a:p>
        </p:txBody>
      </p:sp>
      <p:sp>
        <p:nvSpPr>
          <p:cNvPr id="5" name="Circular Arrow 4">
            <a:extLst>
              <a:ext uri="{FF2B5EF4-FFF2-40B4-BE49-F238E27FC236}">
                <a16:creationId xmlns:a16="http://schemas.microsoft.com/office/drawing/2014/main" id="{BE34EA9E-D575-E313-7384-16F7889C47B2}"/>
              </a:ext>
            </a:extLst>
          </p:cNvPr>
          <p:cNvSpPr/>
          <p:nvPr/>
        </p:nvSpPr>
        <p:spPr>
          <a:xfrm rot="10800000">
            <a:off x="15321600" y="38461418"/>
            <a:ext cx="2113200" cy="1687514"/>
          </a:xfrm>
          <a:prstGeom prst="circularArrow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Circular Arrow 5">
            <a:extLst>
              <a:ext uri="{FF2B5EF4-FFF2-40B4-BE49-F238E27FC236}">
                <a16:creationId xmlns:a16="http://schemas.microsoft.com/office/drawing/2014/main" id="{867E882C-CCF9-657B-8B4D-2738228099BC}"/>
              </a:ext>
            </a:extLst>
          </p:cNvPr>
          <p:cNvSpPr/>
          <p:nvPr/>
        </p:nvSpPr>
        <p:spPr>
          <a:xfrm flipH="1">
            <a:off x="15321600" y="38074667"/>
            <a:ext cx="2113200" cy="1687514"/>
          </a:xfrm>
          <a:prstGeom prst="circularArrow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D45B5F8-701A-DF61-AC4B-050638192625}"/>
              </a:ext>
            </a:extLst>
          </p:cNvPr>
          <p:cNvSpPr/>
          <p:nvPr/>
        </p:nvSpPr>
        <p:spPr>
          <a:xfrm>
            <a:off x="17030919" y="38930261"/>
            <a:ext cx="360000" cy="3600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6457AFF-96C4-8B12-1A41-C4B9B556D12E}"/>
              </a:ext>
            </a:extLst>
          </p:cNvPr>
          <p:cNvSpPr/>
          <p:nvPr/>
        </p:nvSpPr>
        <p:spPr>
          <a:xfrm>
            <a:off x="15321600" y="38930261"/>
            <a:ext cx="360000" cy="3600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AA08C0-50F3-3843-BC6D-5F4DB8AC6369}"/>
              </a:ext>
            </a:extLst>
          </p:cNvPr>
          <p:cNvSpPr txBox="1"/>
          <p:nvPr/>
        </p:nvSpPr>
        <p:spPr>
          <a:xfrm>
            <a:off x="2755863" y="29530158"/>
            <a:ext cx="5627077" cy="372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Light attenuation through a model with rotation.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6D5462-7CB8-A5AC-D03E-149B5A3E6986}"/>
              </a:ext>
            </a:extLst>
          </p:cNvPr>
          <p:cNvSpPr txBox="1"/>
          <p:nvPr/>
        </p:nvSpPr>
        <p:spPr>
          <a:xfrm>
            <a:off x="20288649" y="25280290"/>
            <a:ext cx="82856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goal of the project is the implementation of a numerical method to rotate a multidimensional signal while maintaining both a high degree of accuracy and performance.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3504F4-F58E-7678-99CD-EDCA5452AFC9}"/>
              </a:ext>
            </a:extLst>
          </p:cNvPr>
          <p:cNvSpPr txBox="1"/>
          <p:nvPr/>
        </p:nvSpPr>
        <p:spPr>
          <a:xfrm>
            <a:off x="20745101" y="24273934"/>
            <a:ext cx="7074568" cy="701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Motivation</a:t>
            </a:r>
          </a:p>
        </p:txBody>
      </p:sp>
      <p:pic>
        <p:nvPicPr>
          <p:cNvPr id="13" name="Picture 12" descr="A picture containing flower, child art&#10;&#10;Description automatically generated">
            <a:extLst>
              <a:ext uri="{FF2B5EF4-FFF2-40B4-BE49-F238E27FC236}">
                <a16:creationId xmlns:a16="http://schemas.microsoft.com/office/drawing/2014/main" id="{5788FD62-C066-A594-FB52-4032246534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809" y="21347105"/>
            <a:ext cx="8597187" cy="8105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454</TotalTime>
  <Words>166</Words>
  <Application>Microsoft Macintosh PowerPoint</Application>
  <PresentationFormat>Custom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Cambria Math</vt:lpstr>
      <vt:lpstr>Symbol</vt:lpstr>
      <vt:lpstr>Wingdings</vt:lpstr>
      <vt:lpstr>Office Theme</vt:lpstr>
      <vt:lpstr>Rotation of multidimensional signals with spectral schemes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Rotation of multidimensional signals with spectral schemes</dc:title>
  <dc:subject/>
  <dc:creator/>
  <dc:description/>
  <cp:lastModifiedBy>Ramelli Dylan Reid</cp:lastModifiedBy>
  <cp:revision>27</cp:revision>
  <dcterms:modified xsi:type="dcterms:W3CDTF">2023-06-22T12:00:45Z</dcterms:modified>
  <dc:language>en-US</dc:language>
</cp:coreProperties>
</file>